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6" r:id="rId10"/>
    <p:sldId id="262" r:id="rId11"/>
    <p:sldId id="267" r:id="rId12"/>
    <p:sldId id="268" r:id="rId13"/>
    <p:sldId id="269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A26AA-707D-444F-BDB5-4DB3ED1A59E9}" type="datetimeFigureOut">
              <a:rPr lang="en-US" smtClean="0"/>
              <a:t>1/29/2015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6DCFB-0000-4755-8150-BEFA5B54597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13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3823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E2A461C-FF7D-4C7A-83A4-83E38E8EF4A7}" type="datetimeFigureOut">
              <a:rPr lang="en-US" smtClean="0"/>
              <a:pPr/>
              <a:t>1/29/2015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997986F-3736-4588-BD9B-B866379629B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077200" cy="1673352"/>
          </a:xfrm>
        </p:spPr>
        <p:txBody>
          <a:bodyPr/>
          <a:lstStyle/>
          <a:p>
            <a:r>
              <a:rPr lang="en-US" dirty="0" smtClean="0"/>
              <a:t>How do develop hydro sector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385754"/>
          </a:xfrm>
        </p:spPr>
        <p:txBody>
          <a:bodyPr/>
          <a:lstStyle/>
          <a:p>
            <a:r>
              <a:rPr lang="en-US" dirty="0" smtClean="0"/>
              <a:t>- P G Ajith kumara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Monitoring &amp;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Non technical aspects</a:t>
            </a:r>
          </a:p>
          <a:p>
            <a:pPr lvl="1"/>
            <a:r>
              <a:rPr lang="en-GB" dirty="0" smtClean="0"/>
              <a:t>Transparent cash handling and record keeping</a:t>
            </a:r>
          </a:p>
          <a:p>
            <a:pPr lvl="1"/>
            <a:r>
              <a:rPr lang="en-GB" dirty="0" smtClean="0"/>
              <a:t>Beneficiaries energy usage</a:t>
            </a:r>
          </a:p>
          <a:p>
            <a:pPr lvl="1"/>
            <a:r>
              <a:rPr lang="en-GB" dirty="0" smtClean="0"/>
              <a:t>Community dispute (between ethnics, income level)</a:t>
            </a:r>
          </a:p>
          <a:p>
            <a:r>
              <a:rPr lang="en-GB" dirty="0" smtClean="0"/>
              <a:t>Technical aspects</a:t>
            </a:r>
          </a:p>
          <a:p>
            <a:pPr lvl="1"/>
            <a:r>
              <a:rPr lang="en-GB" dirty="0" smtClean="0"/>
              <a:t>Performance data recording</a:t>
            </a:r>
          </a:p>
          <a:p>
            <a:pPr lvl="1"/>
            <a:r>
              <a:rPr lang="en-GB" dirty="0" smtClean="0"/>
              <a:t>O &amp; M practices</a:t>
            </a:r>
          </a:p>
          <a:p>
            <a:r>
              <a:rPr lang="en-GB" dirty="0" smtClean="0"/>
              <a:t>Third-party evaluation</a:t>
            </a:r>
          </a:p>
          <a:p>
            <a:pPr lvl="1"/>
            <a:r>
              <a:rPr lang="en-GB" dirty="0" smtClean="0"/>
              <a:t>Evaluate technical &amp; non technical aspects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based subsidy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Project initial investment increase 20% to 50% to go to high reliable and efficient system</a:t>
            </a:r>
          </a:p>
          <a:p>
            <a:pPr lvl="1"/>
            <a:r>
              <a:rPr lang="en-GB" dirty="0" smtClean="0"/>
              <a:t>Villagers may not be bear up such a increment</a:t>
            </a:r>
          </a:p>
          <a:p>
            <a:pPr lvl="1"/>
            <a:r>
              <a:rPr lang="en-GB" dirty="0" smtClean="0"/>
              <a:t>Available optimum  potential tapping</a:t>
            </a:r>
          </a:p>
          <a:p>
            <a:pPr lvl="1"/>
            <a:r>
              <a:rPr lang="en-GB" dirty="0" smtClean="0"/>
              <a:t>In future energy demand </a:t>
            </a:r>
          </a:p>
          <a:p>
            <a:r>
              <a:rPr lang="en-GB" dirty="0" smtClean="0"/>
              <a:t>Financing support</a:t>
            </a:r>
          </a:p>
          <a:p>
            <a:pPr lvl="1"/>
            <a:r>
              <a:rPr lang="en-GB" dirty="0" smtClean="0"/>
              <a:t>For initial investment</a:t>
            </a:r>
          </a:p>
          <a:p>
            <a:pPr lvl="1"/>
            <a:r>
              <a:rPr lang="en-GB" dirty="0" smtClean="0"/>
              <a:t>Monitoring and supervision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developing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71612"/>
            <a:ext cx="8229600" cy="462560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Facilitate and joint all sector</a:t>
            </a:r>
          </a:p>
          <a:p>
            <a:pPr lvl="1"/>
            <a:r>
              <a:rPr lang="en-GB" dirty="0" smtClean="0"/>
              <a:t>Technical, financing, social and environment etc</a:t>
            </a:r>
          </a:p>
          <a:p>
            <a:r>
              <a:rPr lang="en-GB" dirty="0" smtClean="0"/>
              <a:t>Subsidy for HP</a:t>
            </a:r>
          </a:p>
          <a:p>
            <a:pPr lvl="1"/>
            <a:r>
              <a:rPr lang="en-GB" dirty="0" smtClean="0"/>
              <a:t>Based on capacity, Nos. Of HH and project cost</a:t>
            </a:r>
          </a:p>
          <a:p>
            <a:r>
              <a:rPr lang="en-GB" dirty="0" smtClean="0"/>
              <a:t>Develop infrastructure</a:t>
            </a:r>
          </a:p>
          <a:p>
            <a:pPr lvl="1"/>
            <a:r>
              <a:rPr lang="en-GB" dirty="0" smtClean="0"/>
              <a:t>Testing and certification</a:t>
            </a:r>
          </a:p>
          <a:p>
            <a:pPr lvl="1"/>
            <a:r>
              <a:rPr lang="en-GB" dirty="0" smtClean="0"/>
              <a:t>Secondary data, potential and appropriate areas/region</a:t>
            </a:r>
          </a:p>
          <a:p>
            <a:pPr lvl="1"/>
            <a:r>
              <a:rPr lang="en-GB" dirty="0" smtClean="0"/>
              <a:t>Soft loan for micro financing institute</a:t>
            </a:r>
          </a:p>
          <a:p>
            <a:r>
              <a:rPr lang="en-GB" dirty="0" smtClean="0"/>
              <a:t>Encourage on off peak energy affectively use</a:t>
            </a:r>
          </a:p>
          <a:p>
            <a:pPr lvl="1"/>
            <a:r>
              <a:rPr lang="en-GB" dirty="0" smtClean="0"/>
              <a:t>Lighting and audio / video consume around 30% of generation</a:t>
            </a:r>
          </a:p>
          <a:p>
            <a:pPr lvl="1"/>
            <a:r>
              <a:rPr lang="en-GB" dirty="0" smtClean="0"/>
              <a:t>Battery charging, food processing, agricultural process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Policy, planning &amp; regulation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9606"/>
            <a:ext cx="7924800" cy="4525963"/>
          </a:xfrm>
        </p:spPr>
        <p:txBody>
          <a:bodyPr>
            <a:normAutofit/>
          </a:bodyPr>
          <a:lstStyle/>
          <a:p>
            <a:pPr marL="342900" lvl="2" indent="-342900">
              <a:buClrTx/>
            </a:pPr>
            <a:r>
              <a:rPr lang="en-US" sz="2900" dirty="0"/>
              <a:t>SPP/Mini-grid Regulatory framework</a:t>
            </a:r>
          </a:p>
          <a:p>
            <a:pPr lvl="1"/>
            <a:r>
              <a:rPr lang="en-US" dirty="0" smtClean="0"/>
              <a:t>Develop rules and regulations under electricity law that provide clarity for mini-grids/small power producers:</a:t>
            </a:r>
          </a:p>
          <a:p>
            <a:pPr lvl="2"/>
            <a:r>
              <a:rPr lang="en-US" dirty="0" smtClean="0"/>
              <a:t>licensing, </a:t>
            </a:r>
          </a:p>
          <a:p>
            <a:pPr lvl="2"/>
            <a:r>
              <a:rPr lang="en-US" dirty="0" smtClean="0"/>
              <a:t>tariffs, </a:t>
            </a:r>
          </a:p>
          <a:p>
            <a:pPr lvl="2"/>
            <a:r>
              <a:rPr lang="en-US" dirty="0" smtClean="0"/>
              <a:t>grid interconnection</a:t>
            </a:r>
          </a:p>
          <a:p>
            <a:pPr lvl="2"/>
            <a:r>
              <a:rPr lang="en-US" dirty="0" smtClean="0"/>
              <a:t>standardized power purchase agreements, and </a:t>
            </a: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252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istrator\Desktop\electricity-clipart-24407-clip-art-graphic-of-a-yellow-electric-lightbulb-cartoon-character-with-welcoming-open-arms-by-toons4biz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59012" y="1774825"/>
            <a:ext cx="4625975" cy="46259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42" y="4143380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 smtClean="0">
                <a:solidFill>
                  <a:srgbClr val="FF0000"/>
                </a:solidFill>
              </a:rPr>
              <a:t>Thank you</a:t>
            </a:r>
            <a:endParaRPr lang="en-GB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Introduce strong community/ business concept</a:t>
            </a:r>
          </a:p>
          <a:p>
            <a:r>
              <a:rPr lang="en-GB" dirty="0" smtClean="0"/>
              <a:t>Build capacity of  non technical aspects</a:t>
            </a:r>
          </a:p>
          <a:p>
            <a:r>
              <a:rPr lang="en-GB" dirty="0" smtClean="0"/>
              <a:t>Build capacity of technical Aspects</a:t>
            </a:r>
          </a:p>
          <a:p>
            <a:r>
              <a:rPr lang="en-GB" dirty="0" smtClean="0"/>
              <a:t>Identify partners</a:t>
            </a:r>
          </a:p>
          <a:p>
            <a:r>
              <a:rPr lang="en-GB" dirty="0" smtClean="0"/>
              <a:t>Monitoring &amp; </a:t>
            </a:r>
            <a:r>
              <a:rPr lang="en-GB" dirty="0" smtClean="0"/>
              <a:t>Evaluation</a:t>
            </a:r>
          </a:p>
          <a:p>
            <a:r>
              <a:rPr lang="en-GB" dirty="0" smtClean="0"/>
              <a:t>Grid connection of  VHP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543956" cy="91609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Strong community/ business concept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Registration</a:t>
            </a:r>
          </a:p>
          <a:p>
            <a:pPr lvl="1"/>
            <a:r>
              <a:rPr lang="en-GB" dirty="0" smtClean="0"/>
              <a:t>Electricity Consumer society (ECS), business, </a:t>
            </a:r>
          </a:p>
          <a:p>
            <a:pPr lvl="1"/>
            <a:r>
              <a:rPr lang="en-GB" dirty="0" smtClean="0"/>
              <a:t>May not assess the technical feasibility at this stage</a:t>
            </a:r>
          </a:p>
          <a:p>
            <a:r>
              <a:rPr lang="en-GB" dirty="0" smtClean="0"/>
              <a:t>Develop code of practice</a:t>
            </a:r>
          </a:p>
          <a:p>
            <a:pPr lvl="1"/>
            <a:r>
              <a:rPr lang="en-GB" dirty="0" smtClean="0"/>
              <a:t>Community based HPP-Legislation, minutes of each meeting, quarterly/annual budget, bank account, receipt book</a:t>
            </a:r>
          </a:p>
          <a:p>
            <a:pPr lvl="1"/>
            <a:r>
              <a:rPr lang="en-GB" dirty="0" smtClean="0"/>
              <a:t>Private HPP – Tariff structure, </a:t>
            </a:r>
          </a:p>
          <a:p>
            <a:pPr>
              <a:buNone/>
            </a:pPr>
            <a:r>
              <a:rPr lang="en-GB" b="1" dirty="0" smtClean="0">
                <a:solidFill>
                  <a:srgbClr val="00B050"/>
                </a:solidFill>
              </a:rPr>
              <a:t>ECS / Business owner(s) is the owner of the HPP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Approvals for HPPs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Monitor and quality control</a:t>
            </a:r>
          </a:p>
          <a:p>
            <a:pPr lvl="1"/>
            <a:r>
              <a:rPr lang="en-GB" dirty="0" smtClean="0"/>
              <a:t>	</a:t>
            </a:r>
            <a:r>
              <a:rPr lang="en-GB" sz="2000" dirty="0" smtClean="0"/>
              <a:t>Environment, performances, reasonable tariff etc.</a:t>
            </a:r>
          </a:p>
          <a:p>
            <a:r>
              <a:rPr lang="en-GB" dirty="0" smtClean="0"/>
              <a:t>Avoid clashes for limited hydro potential</a:t>
            </a:r>
          </a:p>
          <a:p>
            <a:pPr lvl="1"/>
            <a:r>
              <a:rPr lang="en-GB" sz="2000" dirty="0" smtClean="0"/>
              <a:t>Electricity, drinking, irrigation, and other application</a:t>
            </a:r>
          </a:p>
          <a:p>
            <a:r>
              <a:rPr lang="en-GB" dirty="0" smtClean="0"/>
              <a:t>Obtain support from external parties</a:t>
            </a:r>
          </a:p>
          <a:p>
            <a:pPr lvl="1"/>
            <a:r>
              <a:rPr lang="en-GB" dirty="0" smtClean="0"/>
              <a:t>	</a:t>
            </a:r>
            <a:r>
              <a:rPr lang="en-GB" sz="2000" dirty="0" smtClean="0"/>
              <a:t>Donation, grant, loan</a:t>
            </a:r>
          </a:p>
          <a:p>
            <a:r>
              <a:rPr lang="en-GB" dirty="0" smtClean="0"/>
              <a:t>Approvals </a:t>
            </a:r>
          </a:p>
          <a:p>
            <a:pPr lvl="1"/>
            <a:r>
              <a:rPr lang="en-GB" dirty="0" smtClean="0"/>
              <a:t>	</a:t>
            </a:r>
            <a:r>
              <a:rPr lang="en-GB" sz="2000" dirty="0" smtClean="0"/>
              <a:t>Project  design, civil construction, overhead lines</a:t>
            </a:r>
          </a:p>
          <a:p>
            <a:pPr lvl="1">
              <a:buNone/>
            </a:pPr>
            <a:r>
              <a:rPr lang="en-GB" sz="2000" dirty="0" smtClean="0"/>
              <a:t>(local government, Dept. of forestry /wild life, irrigation, archaeological)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Approval.....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State/ district level project certification</a:t>
            </a:r>
          </a:p>
          <a:p>
            <a:pPr lvl="1"/>
            <a:r>
              <a:rPr lang="en-GB" sz="2000" dirty="0" smtClean="0"/>
              <a:t>Feasibility report including  socio-economical, technical , environmental  information</a:t>
            </a:r>
          </a:p>
          <a:p>
            <a:pPr lvl="1"/>
            <a:r>
              <a:rPr lang="en-GB" sz="2000" dirty="0" smtClean="0"/>
              <a:t>Other supporting documents</a:t>
            </a:r>
          </a:p>
          <a:p>
            <a:pPr lvl="1"/>
            <a:r>
              <a:rPr lang="en-GB" sz="2000" dirty="0" smtClean="0"/>
              <a:t>Private or community based project</a:t>
            </a:r>
          </a:p>
          <a:p>
            <a:r>
              <a:rPr lang="en-GB" dirty="0" smtClean="0"/>
              <a:t>Site inspection</a:t>
            </a:r>
          </a:p>
          <a:p>
            <a:pPr lvl="1"/>
            <a:r>
              <a:rPr lang="en-GB" sz="2000" dirty="0" smtClean="0"/>
              <a:t>Visually inspection the site</a:t>
            </a:r>
          </a:p>
          <a:p>
            <a:pPr lvl="1"/>
            <a:r>
              <a:rPr lang="en-GB" sz="2000" dirty="0" smtClean="0"/>
              <a:t>Interviews stake holders</a:t>
            </a:r>
          </a:p>
          <a:p>
            <a:r>
              <a:rPr lang="en-GB" dirty="0" smtClean="0"/>
              <a:t>Issue certificate</a:t>
            </a:r>
          </a:p>
          <a:p>
            <a:pPr lvl="1"/>
            <a:r>
              <a:rPr lang="en-GB" sz="2000" dirty="0" smtClean="0"/>
              <a:t>Technical, social, financially and environmentally comply</a:t>
            </a:r>
          </a:p>
          <a:p>
            <a:pPr lvl="1"/>
            <a:r>
              <a:rPr lang="en-GB" sz="2000" dirty="0" smtClean="0"/>
              <a:t>Out source external resource person </a:t>
            </a:r>
          </a:p>
          <a:p>
            <a:pPr lvl="1">
              <a:buNone/>
            </a:pPr>
            <a:r>
              <a:rPr lang="en-GB" sz="2400" dirty="0" smtClean="0">
                <a:solidFill>
                  <a:srgbClr val="00B050"/>
                </a:solidFill>
              </a:rPr>
              <a:t>Start  implementation, money collection (community based project), bank loan</a:t>
            </a:r>
          </a:p>
          <a:p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Capacity built – non technical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Develop confidence of decision makers</a:t>
            </a:r>
          </a:p>
          <a:p>
            <a:pPr lvl="1"/>
            <a:r>
              <a:rPr lang="en-GB" dirty="0" smtClean="0"/>
              <a:t>Politicians,  local government, financing institutes, equipment manufacturers</a:t>
            </a:r>
          </a:p>
          <a:p>
            <a:pPr lvl="1"/>
            <a:r>
              <a:rPr lang="en-GB" dirty="0" smtClean="0"/>
              <a:t>Study tours, awareness program, pilot project</a:t>
            </a:r>
          </a:p>
          <a:p>
            <a:r>
              <a:rPr lang="en-GB" dirty="0" smtClean="0"/>
              <a:t>Train facilitators</a:t>
            </a:r>
          </a:p>
          <a:p>
            <a:pPr lvl="1"/>
            <a:r>
              <a:rPr lang="en-GB" dirty="0" smtClean="0"/>
              <a:t>Book keeping, assessing feasibility study report</a:t>
            </a:r>
          </a:p>
          <a:p>
            <a:pPr lvl="1"/>
            <a:r>
              <a:rPr lang="en-GB" dirty="0" smtClean="0"/>
              <a:t>Financially evaluation, Environment impact assessment </a:t>
            </a:r>
          </a:p>
          <a:p>
            <a:r>
              <a:rPr lang="en-GB" dirty="0" smtClean="0"/>
              <a:t>Develop infrastructure</a:t>
            </a:r>
          </a:p>
          <a:p>
            <a:pPr lvl="1"/>
            <a:r>
              <a:rPr lang="en-GB" dirty="0" smtClean="0"/>
              <a:t>Develop/ translate literature, documentary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Capacity built –Technical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472518" cy="4625609"/>
          </a:xfrm>
        </p:spPr>
        <p:txBody>
          <a:bodyPr>
            <a:normAutofit/>
          </a:bodyPr>
          <a:lstStyle/>
          <a:p>
            <a:r>
              <a:rPr lang="en-GB" dirty="0" smtClean="0"/>
              <a:t>Develop confidence of technology</a:t>
            </a:r>
          </a:p>
          <a:p>
            <a:pPr lvl="1"/>
            <a:r>
              <a:rPr lang="en-GB" dirty="0" smtClean="0"/>
              <a:t>Study tours, awareness program, pilot project</a:t>
            </a:r>
          </a:p>
          <a:p>
            <a:r>
              <a:rPr lang="en-GB" dirty="0" smtClean="0"/>
              <a:t>Train on appropriate technology</a:t>
            </a:r>
          </a:p>
          <a:p>
            <a:pPr lvl="1"/>
            <a:r>
              <a:rPr lang="en-GB" dirty="0" smtClean="0"/>
              <a:t>Site survey and potential analyse</a:t>
            </a:r>
          </a:p>
          <a:p>
            <a:pPr lvl="1"/>
            <a:r>
              <a:rPr lang="en-GB" dirty="0" smtClean="0"/>
              <a:t>System sizing (civil construction,  penstock, turbine, Distribution lines)</a:t>
            </a:r>
          </a:p>
          <a:p>
            <a:pPr lvl="1"/>
            <a:r>
              <a:rPr lang="en-GB" dirty="0" smtClean="0"/>
              <a:t>Different types of turbines designing and manufacturing</a:t>
            </a:r>
          </a:p>
          <a:p>
            <a:pPr lvl="1"/>
            <a:r>
              <a:rPr lang="en-GB" dirty="0" smtClean="0"/>
              <a:t>Control 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Capacity built –Technical...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Supporting information</a:t>
            </a:r>
          </a:p>
          <a:p>
            <a:pPr lvl="1"/>
            <a:r>
              <a:rPr lang="en-GB" dirty="0" smtClean="0"/>
              <a:t>Monthly rainfall data (10 years)</a:t>
            </a:r>
          </a:p>
          <a:p>
            <a:pPr lvl="1"/>
            <a:r>
              <a:rPr lang="en-GB" dirty="0" smtClean="0"/>
              <a:t>Topographical maps</a:t>
            </a:r>
          </a:p>
          <a:p>
            <a:pPr lvl="1"/>
            <a:r>
              <a:rPr lang="en-GB" dirty="0" smtClean="0"/>
              <a:t>Identify potential areas/ region</a:t>
            </a:r>
          </a:p>
          <a:p>
            <a:pPr lvl="1"/>
            <a:r>
              <a:rPr lang="en-GB" dirty="0" smtClean="0"/>
              <a:t>National grid expansion plan</a:t>
            </a:r>
          </a:p>
          <a:p>
            <a:r>
              <a:rPr lang="en-GB" dirty="0" smtClean="0"/>
              <a:t>Technology for automatic controlling</a:t>
            </a:r>
          </a:p>
          <a:p>
            <a:pPr lvl="1"/>
            <a:r>
              <a:rPr lang="en-GB" dirty="0" smtClean="0"/>
              <a:t>Electronic technology</a:t>
            </a:r>
          </a:p>
          <a:p>
            <a:pPr lvl="1"/>
            <a:r>
              <a:rPr lang="en-GB" dirty="0" smtClean="0"/>
              <a:t>Hydraulics technology</a:t>
            </a:r>
          </a:p>
          <a:p>
            <a:r>
              <a:rPr lang="en-GB" dirty="0" smtClean="0"/>
              <a:t>Technical infrastructure</a:t>
            </a:r>
          </a:p>
          <a:p>
            <a:pPr lvl="1"/>
            <a:r>
              <a:rPr lang="en-GB" dirty="0" smtClean="0"/>
              <a:t>Wheel balancing, turbine test bench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Identify partners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Presently HP practitioner (manufacturers, developers, funder)</a:t>
            </a:r>
          </a:p>
          <a:p>
            <a:r>
              <a:rPr lang="en-GB" dirty="0" smtClean="0"/>
              <a:t>Financing institutes </a:t>
            </a:r>
          </a:p>
          <a:p>
            <a:r>
              <a:rPr lang="en-GB" dirty="0" smtClean="0"/>
              <a:t>Expert for the all aspects </a:t>
            </a:r>
          </a:p>
          <a:p>
            <a:r>
              <a:rPr lang="en-GB" dirty="0" smtClean="0"/>
              <a:t>Organization, Individuals, national and international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987</TotalTime>
  <Words>530</Words>
  <Application>Microsoft Office PowerPoint</Application>
  <PresentationFormat>On-screen Show (4:3)</PresentationFormat>
  <Paragraphs>117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How do develop hydro sector</vt:lpstr>
      <vt:lpstr>Outline</vt:lpstr>
      <vt:lpstr>Strong community/ business concept </vt:lpstr>
      <vt:lpstr>Approvals for HPPs </vt:lpstr>
      <vt:lpstr>Approval.....</vt:lpstr>
      <vt:lpstr>Capacity built – non technical</vt:lpstr>
      <vt:lpstr>Capacity built –Technical</vt:lpstr>
      <vt:lpstr>Capacity built –Technical...</vt:lpstr>
      <vt:lpstr>Identify partners</vt:lpstr>
      <vt:lpstr>Monitoring &amp; Evaluation</vt:lpstr>
      <vt:lpstr>Project based subsidy</vt:lpstr>
      <vt:lpstr>Policy developing</vt:lpstr>
      <vt:lpstr>Policy, planning &amp; regulation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develop hydro sector</dc:title>
  <dc:creator>ajith</dc:creator>
  <cp:lastModifiedBy>ajith</cp:lastModifiedBy>
  <cp:revision>67</cp:revision>
  <dcterms:created xsi:type="dcterms:W3CDTF">2015-01-08T19:42:30Z</dcterms:created>
  <dcterms:modified xsi:type="dcterms:W3CDTF">2015-01-29T00:43:55Z</dcterms:modified>
</cp:coreProperties>
</file>